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8" r:id="rId7"/>
    <p:sldId id="266" r:id="rId8"/>
    <p:sldId id="261" r:id="rId9"/>
    <p:sldId id="263" r:id="rId10"/>
    <p:sldId id="262" r:id="rId11"/>
    <p:sldId id="264" r:id="rId12"/>
    <p:sldId id="269" r:id="rId13"/>
    <p:sldId id="267" r:id="rId14"/>
    <p:sldId id="273" r:id="rId15"/>
    <p:sldId id="271" r:id="rId16"/>
    <p:sldId id="274" r:id="rId17"/>
    <p:sldId id="265" r:id="rId18"/>
    <p:sldId id="270"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8A2CBF4-992C-48F8-9A5D-C6943AC5EE49}" type="datetimeFigureOut">
              <a:rPr lang="nl-NL" smtClean="0"/>
              <a:t>17-8-2022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EB5C33-B683-4461-8773-B4C591778110}" type="slidenum">
              <a:rPr lang="nl-NL" smtClean="0"/>
              <a:t>‹nr.›</a:t>
            </a:fld>
            <a:endParaRPr lang="nl-NL"/>
          </a:p>
        </p:txBody>
      </p:sp>
    </p:spTree>
    <p:extLst>
      <p:ext uri="{BB962C8B-B14F-4D97-AF65-F5344CB8AC3E}">
        <p14:creationId xmlns:p14="http://schemas.microsoft.com/office/powerpoint/2010/main" val="62117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8A2CBF4-992C-48F8-9A5D-C6943AC5EE49}" type="datetimeFigureOut">
              <a:rPr lang="nl-NL" smtClean="0"/>
              <a:t>17-8-2022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EB5C33-B683-4461-8773-B4C591778110}" type="slidenum">
              <a:rPr lang="nl-NL" smtClean="0"/>
              <a:t>‹nr.›</a:t>
            </a:fld>
            <a:endParaRPr lang="nl-NL"/>
          </a:p>
        </p:txBody>
      </p:sp>
    </p:spTree>
    <p:extLst>
      <p:ext uri="{BB962C8B-B14F-4D97-AF65-F5344CB8AC3E}">
        <p14:creationId xmlns:p14="http://schemas.microsoft.com/office/powerpoint/2010/main" val="73790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8A2CBF4-992C-48F8-9A5D-C6943AC5EE49}" type="datetimeFigureOut">
              <a:rPr lang="nl-NL" smtClean="0"/>
              <a:t>17-8-2022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EB5C33-B683-4461-8773-B4C591778110}"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0046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8A2CBF4-992C-48F8-9A5D-C6943AC5EE49}" type="datetimeFigureOut">
              <a:rPr lang="nl-NL" smtClean="0"/>
              <a:t>17-8-2022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EB5C33-B683-4461-8773-B4C591778110}" type="slidenum">
              <a:rPr lang="nl-NL" smtClean="0"/>
              <a:t>‹nr.›</a:t>
            </a:fld>
            <a:endParaRPr lang="nl-NL"/>
          </a:p>
        </p:txBody>
      </p:sp>
    </p:spTree>
    <p:extLst>
      <p:ext uri="{BB962C8B-B14F-4D97-AF65-F5344CB8AC3E}">
        <p14:creationId xmlns:p14="http://schemas.microsoft.com/office/powerpoint/2010/main" val="3273547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8A2CBF4-992C-48F8-9A5D-C6943AC5EE49}" type="datetimeFigureOut">
              <a:rPr lang="nl-NL" smtClean="0"/>
              <a:t>17-8-2022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EB5C33-B683-4461-8773-B4C59177811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0743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8A2CBF4-992C-48F8-9A5D-C6943AC5EE49}" type="datetimeFigureOut">
              <a:rPr lang="nl-NL" smtClean="0"/>
              <a:t>17-8-2022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EB5C33-B683-4461-8773-B4C591778110}" type="slidenum">
              <a:rPr lang="nl-NL" smtClean="0"/>
              <a:t>‹nr.›</a:t>
            </a:fld>
            <a:endParaRPr lang="nl-NL"/>
          </a:p>
        </p:txBody>
      </p:sp>
    </p:spTree>
    <p:extLst>
      <p:ext uri="{BB962C8B-B14F-4D97-AF65-F5344CB8AC3E}">
        <p14:creationId xmlns:p14="http://schemas.microsoft.com/office/powerpoint/2010/main" val="1152544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8A2CBF4-992C-48F8-9A5D-C6943AC5EE49}" type="datetimeFigureOut">
              <a:rPr lang="nl-NL" smtClean="0"/>
              <a:t>17-8-2022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EB5C33-B683-4461-8773-B4C591778110}" type="slidenum">
              <a:rPr lang="nl-NL" smtClean="0"/>
              <a:t>‹nr.›</a:t>
            </a:fld>
            <a:endParaRPr lang="nl-NL"/>
          </a:p>
        </p:txBody>
      </p:sp>
    </p:spTree>
    <p:extLst>
      <p:ext uri="{BB962C8B-B14F-4D97-AF65-F5344CB8AC3E}">
        <p14:creationId xmlns:p14="http://schemas.microsoft.com/office/powerpoint/2010/main" val="833384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8A2CBF4-992C-48F8-9A5D-C6943AC5EE49}" type="datetimeFigureOut">
              <a:rPr lang="nl-NL" smtClean="0"/>
              <a:t>17-8-2022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EB5C33-B683-4461-8773-B4C591778110}" type="slidenum">
              <a:rPr lang="nl-NL" smtClean="0"/>
              <a:t>‹nr.›</a:t>
            </a:fld>
            <a:endParaRPr lang="nl-NL"/>
          </a:p>
        </p:txBody>
      </p:sp>
    </p:spTree>
    <p:extLst>
      <p:ext uri="{BB962C8B-B14F-4D97-AF65-F5344CB8AC3E}">
        <p14:creationId xmlns:p14="http://schemas.microsoft.com/office/powerpoint/2010/main" val="110944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8A2CBF4-992C-48F8-9A5D-C6943AC5EE49}" type="datetimeFigureOut">
              <a:rPr lang="nl-NL" smtClean="0"/>
              <a:t>17-8-2022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EB5C33-B683-4461-8773-B4C591778110}" type="slidenum">
              <a:rPr lang="nl-NL" smtClean="0"/>
              <a:t>‹nr.›</a:t>
            </a:fld>
            <a:endParaRPr lang="nl-NL"/>
          </a:p>
        </p:txBody>
      </p:sp>
    </p:spTree>
    <p:extLst>
      <p:ext uri="{BB962C8B-B14F-4D97-AF65-F5344CB8AC3E}">
        <p14:creationId xmlns:p14="http://schemas.microsoft.com/office/powerpoint/2010/main" val="19371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8A2CBF4-992C-48F8-9A5D-C6943AC5EE49}" type="datetimeFigureOut">
              <a:rPr lang="nl-NL" smtClean="0"/>
              <a:t>17-8-2022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DEB5C33-B683-4461-8773-B4C591778110}" type="slidenum">
              <a:rPr lang="nl-NL" smtClean="0"/>
              <a:t>‹nr.›</a:t>
            </a:fld>
            <a:endParaRPr lang="nl-NL"/>
          </a:p>
        </p:txBody>
      </p:sp>
    </p:spTree>
    <p:extLst>
      <p:ext uri="{BB962C8B-B14F-4D97-AF65-F5344CB8AC3E}">
        <p14:creationId xmlns:p14="http://schemas.microsoft.com/office/powerpoint/2010/main" val="42413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8A2CBF4-992C-48F8-9A5D-C6943AC5EE49}" type="datetimeFigureOut">
              <a:rPr lang="nl-NL" smtClean="0"/>
              <a:t>17-8-2022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DEB5C33-B683-4461-8773-B4C591778110}" type="slidenum">
              <a:rPr lang="nl-NL" smtClean="0"/>
              <a:t>‹nr.›</a:t>
            </a:fld>
            <a:endParaRPr lang="nl-NL"/>
          </a:p>
        </p:txBody>
      </p:sp>
    </p:spTree>
    <p:extLst>
      <p:ext uri="{BB962C8B-B14F-4D97-AF65-F5344CB8AC3E}">
        <p14:creationId xmlns:p14="http://schemas.microsoft.com/office/powerpoint/2010/main" val="55172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8A2CBF4-992C-48F8-9A5D-C6943AC5EE49}" type="datetimeFigureOut">
              <a:rPr lang="nl-NL" smtClean="0"/>
              <a:t>17-8-2022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DEB5C33-B683-4461-8773-B4C591778110}" type="slidenum">
              <a:rPr lang="nl-NL" smtClean="0"/>
              <a:t>‹nr.›</a:t>
            </a:fld>
            <a:endParaRPr lang="nl-NL"/>
          </a:p>
        </p:txBody>
      </p:sp>
    </p:spTree>
    <p:extLst>
      <p:ext uri="{BB962C8B-B14F-4D97-AF65-F5344CB8AC3E}">
        <p14:creationId xmlns:p14="http://schemas.microsoft.com/office/powerpoint/2010/main" val="310974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8A2CBF4-992C-48F8-9A5D-C6943AC5EE49}" type="datetimeFigureOut">
              <a:rPr lang="nl-NL" smtClean="0"/>
              <a:t>17-8-2022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DEB5C33-B683-4461-8773-B4C591778110}" type="slidenum">
              <a:rPr lang="nl-NL" smtClean="0"/>
              <a:t>‹nr.›</a:t>
            </a:fld>
            <a:endParaRPr lang="nl-NL"/>
          </a:p>
        </p:txBody>
      </p:sp>
    </p:spTree>
    <p:extLst>
      <p:ext uri="{BB962C8B-B14F-4D97-AF65-F5344CB8AC3E}">
        <p14:creationId xmlns:p14="http://schemas.microsoft.com/office/powerpoint/2010/main" val="402693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2CBF4-992C-48F8-9A5D-C6943AC5EE49}" type="datetimeFigureOut">
              <a:rPr lang="nl-NL" smtClean="0"/>
              <a:t>17-8-2022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DEB5C33-B683-4461-8773-B4C591778110}" type="slidenum">
              <a:rPr lang="nl-NL" smtClean="0"/>
              <a:t>‹nr.›</a:t>
            </a:fld>
            <a:endParaRPr lang="nl-NL"/>
          </a:p>
        </p:txBody>
      </p:sp>
    </p:spTree>
    <p:extLst>
      <p:ext uri="{BB962C8B-B14F-4D97-AF65-F5344CB8AC3E}">
        <p14:creationId xmlns:p14="http://schemas.microsoft.com/office/powerpoint/2010/main" val="29662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8A2CBF4-992C-48F8-9A5D-C6943AC5EE49}" type="datetimeFigureOut">
              <a:rPr lang="nl-NL" smtClean="0"/>
              <a:t>17-8-2022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DEB5C33-B683-4461-8773-B4C591778110}" type="slidenum">
              <a:rPr lang="nl-NL" smtClean="0"/>
              <a:t>‹nr.›</a:t>
            </a:fld>
            <a:endParaRPr lang="nl-NL"/>
          </a:p>
        </p:txBody>
      </p:sp>
    </p:spTree>
    <p:extLst>
      <p:ext uri="{BB962C8B-B14F-4D97-AF65-F5344CB8AC3E}">
        <p14:creationId xmlns:p14="http://schemas.microsoft.com/office/powerpoint/2010/main" val="363204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8A2CBF4-992C-48F8-9A5D-C6943AC5EE49}" type="datetimeFigureOut">
              <a:rPr lang="nl-NL" smtClean="0"/>
              <a:t>17-8-2022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DEB5C33-B683-4461-8773-B4C591778110}" type="slidenum">
              <a:rPr lang="nl-NL" smtClean="0"/>
              <a:t>‹nr.›</a:t>
            </a:fld>
            <a:endParaRPr lang="nl-NL"/>
          </a:p>
        </p:txBody>
      </p:sp>
    </p:spTree>
    <p:extLst>
      <p:ext uri="{BB962C8B-B14F-4D97-AF65-F5344CB8AC3E}">
        <p14:creationId xmlns:p14="http://schemas.microsoft.com/office/powerpoint/2010/main" val="368822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A2CBF4-992C-48F8-9A5D-C6943AC5EE49}" type="datetimeFigureOut">
              <a:rPr lang="nl-NL" smtClean="0"/>
              <a:t>17-8-2022</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EB5C33-B683-4461-8773-B4C591778110}" type="slidenum">
              <a:rPr lang="nl-NL" smtClean="0"/>
              <a:t>‹nr.›</a:t>
            </a:fld>
            <a:endParaRPr lang="nl-NL"/>
          </a:p>
        </p:txBody>
      </p:sp>
    </p:spTree>
    <p:extLst>
      <p:ext uri="{BB962C8B-B14F-4D97-AF65-F5344CB8AC3E}">
        <p14:creationId xmlns:p14="http://schemas.microsoft.com/office/powerpoint/2010/main" val="74801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A34E7E-3946-557A-CB3E-2D0BAE13F2F3}"/>
              </a:ext>
            </a:extLst>
          </p:cNvPr>
          <p:cNvSpPr>
            <a:spLocks noGrp="1"/>
          </p:cNvSpPr>
          <p:nvPr>
            <p:ph type="ctrTitle"/>
          </p:nvPr>
        </p:nvSpPr>
        <p:spPr/>
        <p:txBody>
          <a:bodyPr/>
          <a:lstStyle/>
          <a:p>
            <a:r>
              <a:rPr lang="nl-NL" dirty="0"/>
              <a:t>Voorkomen van ongevallen en EHBO</a:t>
            </a:r>
          </a:p>
        </p:txBody>
      </p:sp>
      <p:sp>
        <p:nvSpPr>
          <p:cNvPr id="3" name="Ondertitel 2">
            <a:extLst>
              <a:ext uri="{FF2B5EF4-FFF2-40B4-BE49-F238E27FC236}">
                <a16:creationId xmlns:a16="http://schemas.microsoft.com/office/drawing/2014/main" id="{4B8E767F-28C8-5A7D-5DDB-802DB09274E7}"/>
              </a:ext>
            </a:extLst>
          </p:cNvPr>
          <p:cNvSpPr>
            <a:spLocks noGrp="1"/>
          </p:cNvSpPr>
          <p:nvPr>
            <p:ph type="subTitle" idx="1"/>
          </p:nvPr>
        </p:nvSpPr>
        <p:spPr/>
        <p:txBody>
          <a:bodyPr>
            <a:normAutofit/>
          </a:bodyPr>
          <a:lstStyle/>
          <a:p>
            <a:r>
              <a:rPr lang="nl-NL" dirty="0"/>
              <a:t>Les 1: </a:t>
            </a:r>
          </a:p>
          <a:p>
            <a:r>
              <a:rPr lang="nl-NL" dirty="0"/>
              <a:t>Introductie</a:t>
            </a:r>
          </a:p>
        </p:txBody>
      </p:sp>
    </p:spTree>
    <p:extLst>
      <p:ext uri="{BB962C8B-B14F-4D97-AF65-F5344CB8AC3E}">
        <p14:creationId xmlns:p14="http://schemas.microsoft.com/office/powerpoint/2010/main" val="409414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AECA3-2B7D-F50B-4379-C126F8A7BFF4}"/>
              </a:ext>
            </a:extLst>
          </p:cNvPr>
          <p:cNvSpPr>
            <a:spLocks noGrp="1"/>
          </p:cNvSpPr>
          <p:nvPr>
            <p:ph type="title"/>
          </p:nvPr>
        </p:nvSpPr>
        <p:spPr/>
        <p:txBody>
          <a:bodyPr/>
          <a:lstStyle/>
          <a:p>
            <a:r>
              <a:rPr lang="nl-NL" dirty="0"/>
              <a:t>Vaardigheden leren </a:t>
            </a:r>
          </a:p>
        </p:txBody>
      </p:sp>
      <p:sp>
        <p:nvSpPr>
          <p:cNvPr id="3" name="Tijdelijke aanduiding voor inhoud 2">
            <a:extLst>
              <a:ext uri="{FF2B5EF4-FFF2-40B4-BE49-F238E27FC236}">
                <a16:creationId xmlns:a16="http://schemas.microsoft.com/office/drawing/2014/main" id="{61615D19-105B-E2CF-9374-C561E6F219E0}"/>
              </a:ext>
            </a:extLst>
          </p:cNvPr>
          <p:cNvSpPr>
            <a:spLocks noGrp="1"/>
          </p:cNvSpPr>
          <p:nvPr>
            <p:ph idx="1"/>
          </p:nvPr>
        </p:nvSpPr>
        <p:spPr>
          <a:xfrm>
            <a:off x="677334" y="1757542"/>
            <a:ext cx="8596668" cy="4490858"/>
          </a:xfrm>
        </p:spPr>
        <p:txBody>
          <a:bodyPr/>
          <a:lstStyle/>
          <a:p>
            <a:r>
              <a:rPr lang="nl-NL" dirty="0"/>
              <a:t>Strategieën</a:t>
            </a:r>
          </a:p>
          <a:p>
            <a:pPr lvl="1"/>
            <a:r>
              <a:rPr lang="nl-NL" dirty="0"/>
              <a:t>Ken de bijpassende theorie. </a:t>
            </a:r>
          </a:p>
          <a:p>
            <a:pPr lvl="1"/>
            <a:r>
              <a:rPr lang="nl-NL" dirty="0"/>
              <a:t>Lees de vaardigheidkaart goed door.</a:t>
            </a:r>
          </a:p>
          <a:p>
            <a:pPr lvl="1"/>
            <a:r>
              <a:rPr lang="nl-NL" dirty="0"/>
              <a:t>Kijk welke materialen je nodig hebt en leg deze klaar.</a:t>
            </a:r>
          </a:p>
          <a:p>
            <a:pPr lvl="1"/>
            <a:r>
              <a:rPr lang="nl-NL" dirty="0"/>
              <a:t>Voer stap voor stap de vaardigheid uit.</a:t>
            </a:r>
          </a:p>
          <a:p>
            <a:pPr lvl="1"/>
            <a:r>
              <a:rPr lang="nl-NL" dirty="0"/>
              <a:t>Oefen een vaardigheid meerdere malen op verschillende dagen. Een deel van de materialen mag je ook lenen als je verwerking of KWT hebt. </a:t>
            </a:r>
          </a:p>
          <a:p>
            <a:pPr lvl="1"/>
            <a:r>
              <a:rPr lang="nl-NL" dirty="0"/>
              <a:t>Evalueer met een studiegenoot wat er goed en fout ging bij het oefenen of leg iemand anders een vaardigheid uit. </a:t>
            </a:r>
          </a:p>
          <a:p>
            <a:pPr lvl="1"/>
            <a:r>
              <a:rPr lang="nl-NL" dirty="0"/>
              <a:t>Probeer samen met een docent de samenhang tussen vaardigheden te zien. Bv welk letsel je ook hebt bij spoelen of koelen gebruik je altijd lauw water om onderkoeling van het lichaamsdeel te voorkomen. </a:t>
            </a:r>
          </a:p>
          <a:p>
            <a:endParaRPr lang="nl-NL" dirty="0"/>
          </a:p>
        </p:txBody>
      </p:sp>
    </p:spTree>
    <p:extLst>
      <p:ext uri="{BB962C8B-B14F-4D97-AF65-F5344CB8AC3E}">
        <p14:creationId xmlns:p14="http://schemas.microsoft.com/office/powerpoint/2010/main" val="2440591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F8A51-2C2F-2E47-943D-E5AACC7136D4}"/>
              </a:ext>
            </a:extLst>
          </p:cNvPr>
          <p:cNvSpPr>
            <a:spLocks noGrp="1"/>
          </p:cNvSpPr>
          <p:nvPr>
            <p:ph type="title"/>
          </p:nvPr>
        </p:nvSpPr>
        <p:spPr/>
        <p:txBody>
          <a:bodyPr/>
          <a:lstStyle/>
          <a:p>
            <a:r>
              <a:rPr lang="nl-NL" dirty="0"/>
              <a:t>Competenties leren </a:t>
            </a:r>
          </a:p>
        </p:txBody>
      </p:sp>
      <p:sp>
        <p:nvSpPr>
          <p:cNvPr id="3" name="Tijdelijke aanduiding voor inhoud 2">
            <a:extLst>
              <a:ext uri="{FF2B5EF4-FFF2-40B4-BE49-F238E27FC236}">
                <a16:creationId xmlns:a16="http://schemas.microsoft.com/office/drawing/2014/main" id="{34CA217F-6985-E6A5-1EB4-72D4470769D9}"/>
              </a:ext>
            </a:extLst>
          </p:cNvPr>
          <p:cNvSpPr>
            <a:spLocks noGrp="1"/>
          </p:cNvSpPr>
          <p:nvPr>
            <p:ph idx="1"/>
          </p:nvPr>
        </p:nvSpPr>
        <p:spPr>
          <a:xfrm>
            <a:off x="621675" y="1556290"/>
            <a:ext cx="8596668" cy="3880773"/>
          </a:xfrm>
        </p:spPr>
        <p:txBody>
          <a:bodyPr>
            <a:normAutofit lnSpcReduction="10000"/>
          </a:bodyPr>
          <a:lstStyle/>
          <a:p>
            <a:r>
              <a:rPr lang="nl-NL" dirty="0"/>
              <a:t>Strategieën</a:t>
            </a:r>
          </a:p>
          <a:p>
            <a:pPr lvl="1"/>
            <a:r>
              <a:rPr lang="nl-NL" dirty="0"/>
              <a:t>Bekijk in het overzicht leerdoelen en vaardigheidsdoelen welke competenties je aan gaat werken tijdens de keuzecursus. </a:t>
            </a:r>
          </a:p>
          <a:p>
            <a:pPr lvl="1"/>
            <a:r>
              <a:rPr lang="nl-NL" dirty="0"/>
              <a:t>Denk na over waar je goed in bent en waar je je nog in kan ontwikkelen. Bijvoorbeeld communicatie. Ik heb een goed inlevingsvermogen. Ik kan daarom iemand makkelijk geruststellen. Ik ben een kletskous en vertel lange verhalen. Ik denk dat ik het moeilijk vind om kort en duidelijk te vertellen wat ik ga doen. </a:t>
            </a:r>
          </a:p>
          <a:p>
            <a:pPr lvl="1"/>
            <a:r>
              <a:rPr lang="nl-NL" dirty="0"/>
              <a:t>Oefen in een groepje verschillende scenario’s. Bedenk vooraf waar je je in ontwikkelen. Bijvoorbeeld ik wil de vragen van de 112 centralist kort en bondig beantwoorden, zodat snel alle informatie is gegeven. Laat je groepsgenoot hierop feedback geven. </a:t>
            </a:r>
          </a:p>
          <a:p>
            <a:pPr lvl="1"/>
            <a:r>
              <a:rPr lang="nl-NL" dirty="0"/>
              <a:t>Oefen in je dagelijks leven. Bijvoorbeeld leiding geven. Zeg tegen je broertje dat je dit moet oefenen en laat hem je ontbijt klaarmaken aan de hand van jouw instructies ;) </a:t>
            </a:r>
          </a:p>
        </p:txBody>
      </p:sp>
      <p:pic>
        <p:nvPicPr>
          <p:cNvPr id="6146" name="Picture 2" descr="5 STAPPEN VOOR GERICHTE COMPETENTIE ONTWIKKELING - MijnSkillPaspoort blog">
            <a:extLst>
              <a:ext uri="{FF2B5EF4-FFF2-40B4-BE49-F238E27FC236}">
                <a16:creationId xmlns:a16="http://schemas.microsoft.com/office/drawing/2014/main" id="{515925D1-C08C-86C7-B5FF-E0F5EED81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7667" y="3554232"/>
            <a:ext cx="2936207" cy="312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28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CE22C-B17D-0994-516E-851C466561D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F1FCD65-3BEB-A15D-A2D3-0F65AAB84639}"/>
              </a:ext>
            </a:extLst>
          </p:cNvPr>
          <p:cNvSpPr>
            <a:spLocks noGrp="1"/>
          </p:cNvSpPr>
          <p:nvPr>
            <p:ph idx="1"/>
          </p:nvPr>
        </p:nvSpPr>
        <p:spPr/>
        <p:txBody>
          <a:bodyPr/>
          <a:lstStyle/>
          <a:p>
            <a:endParaRPr lang="nl-NL"/>
          </a:p>
        </p:txBody>
      </p:sp>
      <p:pic>
        <p:nvPicPr>
          <p:cNvPr id="10242" name="Picture 2" descr="28,753 Break Time Vectoren, Illustraties en Clipart - 123RF">
            <a:extLst>
              <a:ext uri="{FF2B5EF4-FFF2-40B4-BE49-F238E27FC236}">
                <a16:creationId xmlns:a16="http://schemas.microsoft.com/office/drawing/2014/main" id="{D7CEEBA3-12C6-FCCA-C19B-7F21F600E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276" y="1162484"/>
            <a:ext cx="4676154" cy="467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55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983DB-3821-40E5-3AC9-F3B424F19393}"/>
              </a:ext>
            </a:extLst>
          </p:cNvPr>
          <p:cNvSpPr>
            <a:spLocks noGrp="1"/>
          </p:cNvSpPr>
          <p:nvPr>
            <p:ph type="title"/>
          </p:nvPr>
        </p:nvSpPr>
        <p:spPr/>
        <p:txBody>
          <a:bodyPr/>
          <a:lstStyle/>
          <a:p>
            <a:r>
              <a:rPr lang="nl-NL" dirty="0"/>
              <a:t>Opdracht competenties</a:t>
            </a:r>
          </a:p>
        </p:txBody>
      </p:sp>
      <p:sp>
        <p:nvSpPr>
          <p:cNvPr id="3" name="Tijdelijke aanduiding voor inhoud 2">
            <a:extLst>
              <a:ext uri="{FF2B5EF4-FFF2-40B4-BE49-F238E27FC236}">
                <a16:creationId xmlns:a16="http://schemas.microsoft.com/office/drawing/2014/main" id="{046B1FAA-69E5-9BF5-85A4-6E35BA44FE8C}"/>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0EB7FB05-3031-4C91-34CC-16A00496BD24}"/>
              </a:ext>
            </a:extLst>
          </p:cNvPr>
          <p:cNvPicPr>
            <a:picLocks noChangeAspect="1"/>
          </p:cNvPicPr>
          <p:nvPr/>
        </p:nvPicPr>
        <p:blipFill>
          <a:blip r:embed="rId2"/>
          <a:stretch>
            <a:fillRect/>
          </a:stretch>
        </p:blipFill>
        <p:spPr>
          <a:xfrm>
            <a:off x="2313430" y="2072558"/>
            <a:ext cx="5324475" cy="3714750"/>
          </a:xfrm>
          <a:prstGeom prst="rect">
            <a:avLst/>
          </a:prstGeom>
        </p:spPr>
      </p:pic>
    </p:spTree>
    <p:extLst>
      <p:ext uri="{BB962C8B-B14F-4D97-AF65-F5344CB8AC3E}">
        <p14:creationId xmlns:p14="http://schemas.microsoft.com/office/powerpoint/2010/main" val="1413317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EB662-A0FC-6CD7-C6DC-43413F0C6C8B}"/>
              </a:ext>
            </a:extLst>
          </p:cNvPr>
          <p:cNvSpPr>
            <a:spLocks noGrp="1"/>
          </p:cNvSpPr>
          <p:nvPr>
            <p:ph type="title"/>
          </p:nvPr>
        </p:nvSpPr>
        <p:spPr/>
        <p:txBody>
          <a:bodyPr/>
          <a:lstStyle/>
          <a:p>
            <a:r>
              <a:rPr lang="nl-NL" dirty="0"/>
              <a:t>Opdracht planning</a:t>
            </a:r>
          </a:p>
        </p:txBody>
      </p:sp>
      <p:sp>
        <p:nvSpPr>
          <p:cNvPr id="3" name="Tijdelijke aanduiding voor inhoud 2">
            <a:extLst>
              <a:ext uri="{FF2B5EF4-FFF2-40B4-BE49-F238E27FC236}">
                <a16:creationId xmlns:a16="http://schemas.microsoft.com/office/drawing/2014/main" id="{499058BB-6E96-86EA-3917-B4A9C72B5954}"/>
              </a:ext>
            </a:extLst>
          </p:cNvPr>
          <p:cNvSpPr>
            <a:spLocks noGrp="1"/>
          </p:cNvSpPr>
          <p:nvPr>
            <p:ph idx="1"/>
          </p:nvPr>
        </p:nvSpPr>
        <p:spPr/>
        <p:txBody>
          <a:bodyPr/>
          <a:lstStyle/>
          <a:p>
            <a:endParaRPr lang="nl-NL" dirty="0"/>
          </a:p>
          <a:p>
            <a:endParaRPr lang="nl-NL" dirty="0"/>
          </a:p>
        </p:txBody>
      </p:sp>
      <p:pic>
        <p:nvPicPr>
          <p:cNvPr id="14338" name="Picture 2" descr="Plannen en organiseren. 10 tips voor wie hier van nature niet zo goed in is.">
            <a:extLst>
              <a:ext uri="{FF2B5EF4-FFF2-40B4-BE49-F238E27FC236}">
                <a16:creationId xmlns:a16="http://schemas.microsoft.com/office/drawing/2014/main" id="{778CC932-9DC6-2ED1-DFD0-97BFCB402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486" y="1842051"/>
            <a:ext cx="6867608" cy="457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76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0CD63-87C0-C897-0560-2FA84B6DFA0A}"/>
              </a:ext>
            </a:extLst>
          </p:cNvPr>
          <p:cNvSpPr>
            <a:spLocks noGrp="1"/>
          </p:cNvSpPr>
          <p:nvPr>
            <p:ph type="title"/>
          </p:nvPr>
        </p:nvSpPr>
        <p:spPr/>
        <p:txBody>
          <a:bodyPr/>
          <a:lstStyle/>
          <a:p>
            <a:r>
              <a:rPr lang="nl-NL" dirty="0"/>
              <a:t>Groepjes maken </a:t>
            </a:r>
          </a:p>
        </p:txBody>
      </p:sp>
      <p:sp>
        <p:nvSpPr>
          <p:cNvPr id="3" name="Tijdelijke aanduiding voor inhoud 2">
            <a:extLst>
              <a:ext uri="{FF2B5EF4-FFF2-40B4-BE49-F238E27FC236}">
                <a16:creationId xmlns:a16="http://schemas.microsoft.com/office/drawing/2014/main" id="{C7462642-2022-7B5F-1FE7-D0A005136E76}"/>
              </a:ext>
            </a:extLst>
          </p:cNvPr>
          <p:cNvSpPr>
            <a:spLocks noGrp="1"/>
          </p:cNvSpPr>
          <p:nvPr>
            <p:ph idx="1"/>
          </p:nvPr>
        </p:nvSpPr>
        <p:spPr/>
        <p:txBody>
          <a:bodyPr/>
          <a:lstStyle/>
          <a:p>
            <a:r>
              <a:rPr lang="nl-NL" dirty="0"/>
              <a:t>Een groepje:</a:t>
            </a:r>
          </a:p>
          <a:p>
            <a:pPr lvl="1"/>
            <a:r>
              <a:rPr lang="nl-NL" dirty="0"/>
              <a:t>Bestaat uit 3 personen </a:t>
            </a:r>
          </a:p>
          <a:p>
            <a:pPr lvl="1"/>
            <a:r>
              <a:rPr lang="nl-NL" dirty="0"/>
              <a:t>Houd de opdracht van net in gedachten. Wie heb je nodig in je groepje? Met wie kun je goed samenwerken? Wat kan jij brengen in een groepje? Voeg kwaliteiten samen in een groepje. </a:t>
            </a:r>
          </a:p>
        </p:txBody>
      </p:sp>
      <p:pic>
        <p:nvPicPr>
          <p:cNvPr id="12290" name="Picture 2" descr="Didactief | Haal meer uit groepjes!">
            <a:extLst>
              <a:ext uri="{FF2B5EF4-FFF2-40B4-BE49-F238E27FC236}">
                <a16:creationId xmlns:a16="http://schemas.microsoft.com/office/drawing/2014/main" id="{2B75E0F5-4843-615A-42CD-17B088E36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3481" y="3699344"/>
            <a:ext cx="2918916" cy="291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298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F7C80-B289-79C9-A2D2-BD326CE1EF9F}"/>
              </a:ext>
            </a:extLst>
          </p:cNvPr>
          <p:cNvSpPr>
            <a:spLocks noGrp="1"/>
          </p:cNvSpPr>
          <p:nvPr>
            <p:ph type="title"/>
          </p:nvPr>
        </p:nvSpPr>
        <p:spPr/>
        <p:txBody>
          <a:bodyPr/>
          <a:lstStyle/>
          <a:p>
            <a:r>
              <a:rPr lang="nl-NL" dirty="0"/>
              <a:t>Bonusvraag </a:t>
            </a:r>
          </a:p>
        </p:txBody>
      </p:sp>
      <p:sp>
        <p:nvSpPr>
          <p:cNvPr id="3" name="Tijdelijke aanduiding voor inhoud 2">
            <a:extLst>
              <a:ext uri="{FF2B5EF4-FFF2-40B4-BE49-F238E27FC236}">
                <a16:creationId xmlns:a16="http://schemas.microsoft.com/office/drawing/2014/main" id="{F20652DD-C645-9471-E721-60AC0B8B2649}"/>
              </a:ext>
            </a:extLst>
          </p:cNvPr>
          <p:cNvSpPr>
            <a:spLocks noGrp="1"/>
          </p:cNvSpPr>
          <p:nvPr>
            <p:ph idx="1"/>
          </p:nvPr>
        </p:nvSpPr>
        <p:spPr/>
        <p:txBody>
          <a:bodyPr/>
          <a:lstStyle/>
          <a:p>
            <a:r>
              <a:rPr lang="nl-NL" dirty="0"/>
              <a:t>Volgende week hoofdstuk 1, 2 en 3 </a:t>
            </a:r>
          </a:p>
          <a:p>
            <a:endParaRPr lang="nl-NL" dirty="0"/>
          </a:p>
        </p:txBody>
      </p:sp>
      <p:pic>
        <p:nvPicPr>
          <p:cNvPr id="1026" name="Picture 2" descr="JenaXL (Zwolle) | Scholen op de kaart">
            <a:extLst>
              <a:ext uri="{FF2B5EF4-FFF2-40B4-BE49-F238E27FC236}">
                <a16:creationId xmlns:a16="http://schemas.microsoft.com/office/drawing/2014/main" id="{1546E521-A47D-7BBF-5567-3A4B25F93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020" y="3093992"/>
            <a:ext cx="3129963" cy="179761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461652BF-B80A-1423-6C5C-DEDD3AEE89E9}"/>
              </a:ext>
            </a:extLst>
          </p:cNvPr>
          <p:cNvSpPr txBox="1"/>
          <p:nvPr/>
        </p:nvSpPr>
        <p:spPr>
          <a:xfrm>
            <a:off x="5748793" y="5041126"/>
            <a:ext cx="1948070" cy="923330"/>
          </a:xfrm>
          <a:prstGeom prst="rect">
            <a:avLst/>
          </a:prstGeom>
          <a:noFill/>
        </p:spPr>
        <p:txBody>
          <a:bodyPr wrap="square" rtlCol="0">
            <a:spAutoFit/>
          </a:bodyPr>
          <a:lstStyle/>
          <a:p>
            <a:r>
              <a:rPr lang="nl-NL" dirty="0">
                <a:solidFill>
                  <a:srgbClr val="0070C0"/>
                </a:solidFill>
              </a:rPr>
              <a:t>Wat is op school een risico op een ongeluk? </a:t>
            </a:r>
          </a:p>
        </p:txBody>
      </p:sp>
    </p:spTree>
    <p:extLst>
      <p:ext uri="{BB962C8B-B14F-4D97-AF65-F5344CB8AC3E}">
        <p14:creationId xmlns:p14="http://schemas.microsoft.com/office/powerpoint/2010/main" val="1008248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A632C-8C1C-88D4-D296-A1D761C4CFAA}"/>
              </a:ext>
            </a:extLst>
          </p:cNvPr>
          <p:cNvSpPr>
            <a:spLocks noGrp="1"/>
          </p:cNvSpPr>
          <p:nvPr>
            <p:ph type="title"/>
          </p:nvPr>
        </p:nvSpPr>
        <p:spPr/>
        <p:txBody>
          <a:bodyPr/>
          <a:lstStyle/>
          <a:p>
            <a:r>
              <a:rPr lang="nl-NL" dirty="0"/>
              <a:t>Wat je moet onthouden</a:t>
            </a:r>
          </a:p>
        </p:txBody>
      </p:sp>
      <p:sp>
        <p:nvSpPr>
          <p:cNvPr id="3" name="Tijdelijke aanduiding voor inhoud 2">
            <a:extLst>
              <a:ext uri="{FF2B5EF4-FFF2-40B4-BE49-F238E27FC236}">
                <a16:creationId xmlns:a16="http://schemas.microsoft.com/office/drawing/2014/main" id="{5FA80B8A-41BA-919C-990D-2A23E818AE59}"/>
              </a:ext>
            </a:extLst>
          </p:cNvPr>
          <p:cNvSpPr>
            <a:spLocks noGrp="1"/>
          </p:cNvSpPr>
          <p:nvPr>
            <p:ph idx="1"/>
          </p:nvPr>
        </p:nvSpPr>
        <p:spPr>
          <a:xfrm>
            <a:off x="677334" y="2144686"/>
            <a:ext cx="8596668" cy="3880773"/>
          </a:xfrm>
        </p:spPr>
        <p:txBody>
          <a:bodyPr/>
          <a:lstStyle/>
          <a:p>
            <a:r>
              <a:rPr lang="nl-NL" dirty="0"/>
              <a:t>Houd vanaf het begin alles bij en heb inzet tijdens de les</a:t>
            </a:r>
          </a:p>
          <a:p>
            <a:r>
              <a:rPr lang="nl-NL" dirty="0"/>
              <a:t>Zorg dat je aan het begin van de cursus weet wat er van je wordt verwacht</a:t>
            </a:r>
          </a:p>
          <a:p>
            <a:r>
              <a:rPr lang="nl-NL" dirty="0"/>
              <a:t>Denk na over welke manier(en) van leren jou kunnen helpen om je alles eigen te maken</a:t>
            </a:r>
          </a:p>
          <a:p>
            <a:r>
              <a:rPr lang="nl-NL" dirty="0"/>
              <a:t>Vraag tijdig hulp als je iets niet weet of als je vastloopt </a:t>
            </a:r>
          </a:p>
          <a:p>
            <a:endParaRPr lang="nl-NL" dirty="0"/>
          </a:p>
          <a:p>
            <a:endParaRPr lang="nl-NL" dirty="0"/>
          </a:p>
        </p:txBody>
      </p:sp>
      <p:pic>
        <p:nvPicPr>
          <p:cNvPr id="7170" name="Picture 2" descr="Meer onthouden door tekenen - De Procescartograaf">
            <a:extLst>
              <a:ext uri="{FF2B5EF4-FFF2-40B4-BE49-F238E27FC236}">
                <a16:creationId xmlns:a16="http://schemas.microsoft.com/office/drawing/2014/main" id="{97F217FE-4301-52D9-DD8E-404BC8A14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088" y="3429000"/>
            <a:ext cx="3762375"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763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560BB-6991-18EA-EF78-A3D9F8BA4468}"/>
              </a:ext>
            </a:extLst>
          </p:cNvPr>
          <p:cNvSpPr>
            <a:spLocks noGrp="1"/>
          </p:cNvSpPr>
          <p:nvPr>
            <p:ph type="title"/>
          </p:nvPr>
        </p:nvSpPr>
        <p:spPr/>
        <p:txBody>
          <a:bodyPr/>
          <a:lstStyle/>
          <a:p>
            <a:r>
              <a:rPr lang="nl-NL" dirty="0"/>
              <a:t>Vragen en huiswerk </a:t>
            </a:r>
          </a:p>
        </p:txBody>
      </p:sp>
      <p:sp>
        <p:nvSpPr>
          <p:cNvPr id="3" name="Tijdelijke aanduiding voor inhoud 2">
            <a:extLst>
              <a:ext uri="{FF2B5EF4-FFF2-40B4-BE49-F238E27FC236}">
                <a16:creationId xmlns:a16="http://schemas.microsoft.com/office/drawing/2014/main" id="{7B161A96-5BD6-C15A-A452-991908489462}"/>
              </a:ext>
            </a:extLst>
          </p:cNvPr>
          <p:cNvSpPr>
            <a:spLocks noGrp="1"/>
          </p:cNvSpPr>
          <p:nvPr>
            <p:ph idx="1"/>
          </p:nvPr>
        </p:nvSpPr>
        <p:spPr/>
        <p:txBody>
          <a:bodyPr/>
          <a:lstStyle/>
          <a:p>
            <a:r>
              <a:rPr lang="nl-NL" dirty="0"/>
              <a:t>Aftekenen instaptoets het menselijk lichaam.</a:t>
            </a:r>
          </a:p>
          <a:p>
            <a:r>
              <a:rPr lang="nl-NL" dirty="0"/>
              <a:t>Zorg dat je kennis van het menselijk lichaam voldoende is. </a:t>
            </a:r>
          </a:p>
          <a:p>
            <a:r>
              <a:rPr lang="nl-NL" dirty="0"/>
              <a:t>Afmaken opdracht leerdoelen, vaardigheidsdoelen en competenties. </a:t>
            </a:r>
          </a:p>
          <a:p>
            <a:endParaRPr lang="nl-NL" dirty="0"/>
          </a:p>
        </p:txBody>
      </p:sp>
      <p:pic>
        <p:nvPicPr>
          <p:cNvPr id="11266" name="Picture 2" descr="Wat we van kinderen kunnen leren over vragen stellen - HatRabbits">
            <a:extLst>
              <a:ext uri="{FF2B5EF4-FFF2-40B4-BE49-F238E27FC236}">
                <a16:creationId xmlns:a16="http://schemas.microsoft.com/office/drawing/2014/main" id="{49B2D1C4-F56B-E2FA-A583-AB036A2F6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4025899"/>
            <a:ext cx="4309606" cy="242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2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9F3F5-5AE4-E51D-C9DB-53B663153FE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48DE523-013F-8C67-EA7E-8665C6DA31E0}"/>
              </a:ext>
            </a:extLst>
          </p:cNvPr>
          <p:cNvSpPr>
            <a:spLocks noGrp="1"/>
          </p:cNvSpPr>
          <p:nvPr>
            <p:ph idx="1"/>
          </p:nvPr>
        </p:nvSpPr>
        <p:spPr/>
        <p:txBody>
          <a:bodyPr/>
          <a:lstStyle/>
          <a:p>
            <a:endParaRPr lang="nl-NL"/>
          </a:p>
        </p:txBody>
      </p:sp>
      <p:pic>
        <p:nvPicPr>
          <p:cNvPr id="13314" name="Picture 2" descr="Hallo Weekend Stockvectorkunst en meer beelden van Weekend activiteiten -  Weekend activiteiten, Vrijdag, Geluk - iStock">
            <a:extLst>
              <a:ext uri="{FF2B5EF4-FFF2-40B4-BE49-F238E27FC236}">
                <a16:creationId xmlns:a16="http://schemas.microsoft.com/office/drawing/2014/main" id="{F5959455-C225-1A05-131F-13CCA2B07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904" y="320739"/>
            <a:ext cx="6528767" cy="621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08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D4E329-FC14-8065-75B1-6EEDBA98C070}"/>
              </a:ext>
            </a:extLst>
          </p:cNvPr>
          <p:cNvSpPr>
            <a:spLocks noGrp="1"/>
          </p:cNvSpPr>
          <p:nvPr>
            <p:ph type="title"/>
          </p:nvPr>
        </p:nvSpPr>
        <p:spPr/>
        <p:txBody>
          <a:bodyPr/>
          <a:lstStyle/>
          <a:p>
            <a:r>
              <a:rPr lang="nl-NL" dirty="0"/>
              <a:t>Wat gaan we doen vandaag?</a:t>
            </a:r>
          </a:p>
        </p:txBody>
      </p:sp>
      <p:sp>
        <p:nvSpPr>
          <p:cNvPr id="3" name="Tijdelijke aanduiding voor inhoud 2">
            <a:extLst>
              <a:ext uri="{FF2B5EF4-FFF2-40B4-BE49-F238E27FC236}">
                <a16:creationId xmlns:a16="http://schemas.microsoft.com/office/drawing/2014/main" id="{874C9600-6662-B31A-E546-DD27F2667DC4}"/>
              </a:ext>
            </a:extLst>
          </p:cNvPr>
          <p:cNvSpPr>
            <a:spLocks noGrp="1"/>
          </p:cNvSpPr>
          <p:nvPr>
            <p:ph idx="1"/>
          </p:nvPr>
        </p:nvSpPr>
        <p:spPr/>
        <p:txBody>
          <a:bodyPr/>
          <a:lstStyle/>
          <a:p>
            <a:r>
              <a:rPr lang="nl-NL" dirty="0"/>
              <a:t>Uitdelen lesmateriaal </a:t>
            </a:r>
          </a:p>
          <a:p>
            <a:r>
              <a:rPr lang="nl-NL" dirty="0"/>
              <a:t>Uitleg lesmateriaal</a:t>
            </a:r>
          </a:p>
          <a:p>
            <a:r>
              <a:rPr lang="nl-NL" dirty="0"/>
              <a:t>Uitleg opbouw keuzecursus</a:t>
            </a:r>
          </a:p>
          <a:p>
            <a:r>
              <a:rPr lang="nl-NL" dirty="0"/>
              <a:t>Baby- en kinder-EHBO</a:t>
            </a:r>
          </a:p>
          <a:p>
            <a:r>
              <a:rPr lang="nl-NL" dirty="0"/>
              <a:t>Uitleg hoe je de vaardigheden, competenties en kennis kan leren</a:t>
            </a:r>
          </a:p>
          <a:p>
            <a:r>
              <a:rPr lang="nl-NL" dirty="0"/>
              <a:t>Opdracht leerdoelen, vaardigheidsdoelen en competenties</a:t>
            </a:r>
          </a:p>
          <a:p>
            <a:r>
              <a:rPr lang="nl-NL" dirty="0"/>
              <a:t>Samenwerkingsgroepjes maken voor deze keuzecursus (3 personen)</a:t>
            </a:r>
          </a:p>
        </p:txBody>
      </p:sp>
    </p:spTree>
    <p:extLst>
      <p:ext uri="{BB962C8B-B14F-4D97-AF65-F5344CB8AC3E}">
        <p14:creationId xmlns:p14="http://schemas.microsoft.com/office/powerpoint/2010/main" val="1110990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01604-217C-8AF2-A29B-67737FC67B90}"/>
              </a:ext>
            </a:extLst>
          </p:cNvPr>
          <p:cNvSpPr>
            <a:spLocks noGrp="1"/>
          </p:cNvSpPr>
          <p:nvPr>
            <p:ph type="title"/>
          </p:nvPr>
        </p:nvSpPr>
        <p:spPr/>
        <p:txBody>
          <a:bodyPr/>
          <a:lstStyle/>
          <a:p>
            <a:r>
              <a:rPr lang="nl-NL" dirty="0"/>
              <a:t>Cursusmateriaal</a:t>
            </a:r>
          </a:p>
        </p:txBody>
      </p:sp>
      <p:sp>
        <p:nvSpPr>
          <p:cNvPr id="3" name="Tijdelijke aanduiding voor inhoud 2">
            <a:extLst>
              <a:ext uri="{FF2B5EF4-FFF2-40B4-BE49-F238E27FC236}">
                <a16:creationId xmlns:a16="http://schemas.microsoft.com/office/drawing/2014/main" id="{284EBDBC-075F-DE3F-5461-04EFEA099093}"/>
              </a:ext>
            </a:extLst>
          </p:cNvPr>
          <p:cNvSpPr>
            <a:spLocks noGrp="1"/>
          </p:cNvSpPr>
          <p:nvPr>
            <p:ph idx="1"/>
          </p:nvPr>
        </p:nvSpPr>
        <p:spPr>
          <a:xfrm>
            <a:off x="677334" y="1526650"/>
            <a:ext cx="8596668" cy="4514713"/>
          </a:xfrm>
        </p:spPr>
        <p:txBody>
          <a:bodyPr>
            <a:normAutofit fontScale="62500" lnSpcReduction="20000"/>
          </a:bodyPr>
          <a:lstStyle/>
          <a:p>
            <a:pPr marL="0" indent="0">
              <a:buNone/>
            </a:pPr>
            <a:r>
              <a:rPr lang="nl-NL" sz="2900" dirty="0">
                <a:latin typeface="Arial" panose="020B0604020202020204" pitchFamily="34" charset="0"/>
                <a:cs typeface="Arial" panose="020B0604020202020204" pitchFamily="34" charset="0"/>
              </a:rPr>
              <a:t>Je krijgt de volgende materialen:</a:t>
            </a:r>
          </a:p>
          <a:p>
            <a:pPr>
              <a:lnSpc>
                <a:spcPct val="107000"/>
              </a:lnSpc>
              <a:spcAft>
                <a:spcPts val="800"/>
              </a:spcAft>
            </a:pPr>
            <a:r>
              <a:rPr lang="nl-NL" sz="2200" dirty="0">
                <a:effectLst/>
                <a:latin typeface="Arial" panose="020B0604020202020204" pitchFamily="34" charset="0"/>
                <a:ea typeface="Calibri" panose="020F0502020204030204" pitchFamily="34" charset="0"/>
                <a:cs typeface="Arial" panose="020B0604020202020204" pitchFamily="34" charset="0"/>
              </a:rPr>
              <a:t>Tabblad 1: Algemene informatie </a:t>
            </a:r>
          </a:p>
          <a:p>
            <a:pPr>
              <a:lnSpc>
                <a:spcPct val="107000"/>
              </a:lnSpc>
              <a:spcAft>
                <a:spcPts val="800"/>
              </a:spcAft>
            </a:pPr>
            <a:r>
              <a:rPr lang="nl-NL" sz="2200" dirty="0">
                <a:effectLst/>
                <a:latin typeface="Arial" panose="020B0604020202020204" pitchFamily="34" charset="0"/>
                <a:ea typeface="Calibri" panose="020F0502020204030204" pitchFamily="34" charset="0"/>
                <a:cs typeface="Arial" panose="020B0604020202020204" pitchFamily="34" charset="0"/>
              </a:rPr>
              <a:t>Tabblad 2: Leerdoelen en vaardigheidsdoelen</a:t>
            </a:r>
          </a:p>
          <a:p>
            <a:pPr>
              <a:lnSpc>
                <a:spcPct val="107000"/>
              </a:lnSpc>
              <a:spcAft>
                <a:spcPts val="800"/>
              </a:spcAft>
            </a:pPr>
            <a:r>
              <a:rPr lang="nl-NL" sz="2200" dirty="0">
                <a:effectLst/>
                <a:latin typeface="Arial" panose="020B0604020202020204" pitchFamily="34" charset="0"/>
                <a:ea typeface="Calibri" panose="020F0502020204030204" pitchFamily="34" charset="0"/>
                <a:cs typeface="Arial" panose="020B0604020202020204" pitchFamily="34" charset="0"/>
              </a:rPr>
              <a:t>Tabblad 3: Dossier voorkomen van ongevallen en EHBO</a:t>
            </a:r>
          </a:p>
          <a:p>
            <a:pPr>
              <a:lnSpc>
                <a:spcPct val="107000"/>
              </a:lnSpc>
              <a:spcAft>
                <a:spcPts val="800"/>
              </a:spcAft>
            </a:pPr>
            <a:r>
              <a:rPr lang="nl-NL" sz="2200" dirty="0">
                <a:effectLst/>
                <a:latin typeface="Arial" panose="020B0604020202020204" pitchFamily="34" charset="0"/>
                <a:ea typeface="Calibri" panose="020F0502020204030204" pitchFamily="34" charset="0"/>
                <a:cs typeface="Arial" panose="020B0604020202020204" pitchFamily="34" charset="0"/>
              </a:rPr>
              <a:t>Tabblad 4: Theorieboek het menselijk lichaam</a:t>
            </a:r>
          </a:p>
          <a:p>
            <a:pPr>
              <a:lnSpc>
                <a:spcPct val="107000"/>
              </a:lnSpc>
              <a:spcAft>
                <a:spcPts val="800"/>
              </a:spcAft>
            </a:pPr>
            <a:r>
              <a:rPr lang="nl-NL" sz="2200" dirty="0">
                <a:effectLst/>
                <a:latin typeface="Arial" panose="020B0604020202020204" pitchFamily="34" charset="0"/>
                <a:ea typeface="Calibri" panose="020F0502020204030204" pitchFamily="34" charset="0"/>
                <a:cs typeface="Arial" panose="020B0604020202020204" pitchFamily="34" charset="0"/>
              </a:rPr>
              <a:t>Tabblad 5: Theorieboek voorkomen van ongevallen en EHBO</a:t>
            </a:r>
          </a:p>
          <a:p>
            <a:pPr>
              <a:lnSpc>
                <a:spcPct val="107000"/>
              </a:lnSpc>
              <a:spcAft>
                <a:spcPts val="800"/>
              </a:spcAft>
            </a:pPr>
            <a:r>
              <a:rPr lang="nl-NL" sz="2200" dirty="0">
                <a:effectLst/>
                <a:latin typeface="Arial" panose="020B0604020202020204" pitchFamily="34" charset="0"/>
                <a:ea typeface="Calibri" panose="020F0502020204030204" pitchFamily="34" charset="0"/>
                <a:cs typeface="Arial" panose="020B0604020202020204" pitchFamily="34" charset="0"/>
              </a:rPr>
              <a:t>Tabblad 6: Theorieboek aandoeningen</a:t>
            </a:r>
          </a:p>
          <a:p>
            <a:pPr>
              <a:lnSpc>
                <a:spcPct val="107000"/>
              </a:lnSpc>
              <a:spcAft>
                <a:spcPts val="800"/>
              </a:spcAft>
            </a:pPr>
            <a:r>
              <a:rPr lang="nl-NL" sz="2200" dirty="0">
                <a:effectLst/>
                <a:latin typeface="Arial" panose="020B0604020202020204" pitchFamily="34" charset="0"/>
                <a:ea typeface="Calibri" panose="020F0502020204030204" pitchFamily="34" charset="0"/>
                <a:cs typeface="Arial" panose="020B0604020202020204" pitchFamily="34" charset="0"/>
              </a:rPr>
              <a:t>Tabblad 7: Werkboek voorkomen van ongevallen en EHBO</a:t>
            </a:r>
          </a:p>
          <a:p>
            <a:pPr>
              <a:lnSpc>
                <a:spcPct val="107000"/>
              </a:lnSpc>
              <a:spcAft>
                <a:spcPts val="800"/>
              </a:spcAft>
            </a:pPr>
            <a:r>
              <a:rPr lang="nl-NL" sz="2200" dirty="0">
                <a:effectLst/>
                <a:latin typeface="Arial" panose="020B0604020202020204" pitchFamily="34" charset="0"/>
                <a:ea typeface="Calibri" panose="020F0502020204030204" pitchFamily="34" charset="0"/>
                <a:cs typeface="Arial" panose="020B0604020202020204" pitchFamily="34" charset="0"/>
              </a:rPr>
              <a:t>Tabblad 8: Vaardigheidskaarten </a:t>
            </a:r>
          </a:p>
          <a:p>
            <a:pPr>
              <a:lnSpc>
                <a:spcPct val="107000"/>
              </a:lnSpc>
              <a:spcAft>
                <a:spcPts val="800"/>
              </a:spcAft>
            </a:pPr>
            <a:r>
              <a:rPr lang="nl-NL" sz="2200" dirty="0">
                <a:effectLst/>
                <a:latin typeface="Arial" panose="020B0604020202020204" pitchFamily="34" charset="0"/>
                <a:ea typeface="Calibri" panose="020F0502020204030204" pitchFamily="34" charset="0"/>
                <a:cs typeface="Arial" panose="020B0604020202020204" pitchFamily="34" charset="0"/>
              </a:rPr>
              <a:t>Tabblad 9: Scenario’s</a:t>
            </a:r>
          </a:p>
          <a:p>
            <a:pPr>
              <a:lnSpc>
                <a:spcPct val="107000"/>
              </a:lnSpc>
              <a:spcAft>
                <a:spcPts val="800"/>
              </a:spcAft>
            </a:pPr>
            <a:r>
              <a:rPr lang="nl-NL" sz="2200" dirty="0">
                <a:effectLst/>
                <a:latin typeface="Arial" panose="020B0604020202020204" pitchFamily="34" charset="0"/>
                <a:ea typeface="Calibri" panose="020F0502020204030204" pitchFamily="34" charset="0"/>
                <a:cs typeface="Arial" panose="020B0604020202020204" pitchFamily="34" charset="0"/>
              </a:rPr>
              <a:t>Tabblad 10: Bijlagen </a:t>
            </a:r>
            <a:r>
              <a:rPr lang="nl-NL" sz="2200">
                <a:effectLst/>
                <a:latin typeface="Arial" panose="020B0604020202020204" pitchFamily="34" charset="0"/>
                <a:ea typeface="Calibri" panose="020F0502020204030204" pitchFamily="34" charset="0"/>
                <a:cs typeface="Arial" panose="020B0604020202020204" pitchFamily="34" charset="0"/>
              </a:rPr>
              <a:t>en extra’s </a:t>
            </a:r>
            <a:endParaRPr lang="nl-NL" sz="2200" dirty="0">
              <a:effectLst/>
              <a:latin typeface="Arial" panose="020B0604020202020204" pitchFamily="34" charset="0"/>
              <a:ea typeface="Calibri" panose="020F0502020204030204" pitchFamily="34" charset="0"/>
              <a:cs typeface="Arial" panose="020B0604020202020204" pitchFamily="34" charset="0"/>
            </a:endParaRPr>
          </a:p>
          <a:p>
            <a:endParaRPr lang="nl-NL" dirty="0"/>
          </a:p>
        </p:txBody>
      </p:sp>
      <p:pic>
        <p:nvPicPr>
          <p:cNvPr id="1028" name="Picture 4" descr="Exacompta Iderama ringmap A4 - softcover - 2 ringen van 30mm - 10 stuks |  bol.com">
            <a:extLst>
              <a:ext uri="{FF2B5EF4-FFF2-40B4-BE49-F238E27FC236}">
                <a16:creationId xmlns:a16="http://schemas.microsoft.com/office/drawing/2014/main" id="{F4B161D5-B0E6-38F1-5BA2-64B056B49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305" y="4076485"/>
            <a:ext cx="3263807" cy="217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983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7FAC5-5398-C461-1E0D-5B7BA543BBF9}"/>
              </a:ext>
            </a:extLst>
          </p:cNvPr>
          <p:cNvSpPr>
            <a:spLocks noGrp="1"/>
          </p:cNvSpPr>
          <p:nvPr>
            <p:ph type="title"/>
          </p:nvPr>
        </p:nvSpPr>
        <p:spPr/>
        <p:txBody>
          <a:bodyPr/>
          <a:lstStyle/>
          <a:p>
            <a:r>
              <a:rPr lang="nl-NL" dirty="0"/>
              <a:t>Cursusmateriaal </a:t>
            </a:r>
          </a:p>
        </p:txBody>
      </p:sp>
      <p:sp>
        <p:nvSpPr>
          <p:cNvPr id="3" name="Tijdelijke aanduiding voor inhoud 2">
            <a:extLst>
              <a:ext uri="{FF2B5EF4-FFF2-40B4-BE49-F238E27FC236}">
                <a16:creationId xmlns:a16="http://schemas.microsoft.com/office/drawing/2014/main" id="{804A2B56-7020-43A9-9C3C-A5CCB0D8D90A}"/>
              </a:ext>
            </a:extLst>
          </p:cNvPr>
          <p:cNvSpPr>
            <a:spLocks noGrp="1"/>
          </p:cNvSpPr>
          <p:nvPr>
            <p:ph idx="1"/>
          </p:nvPr>
        </p:nvSpPr>
        <p:spPr/>
        <p:txBody>
          <a:bodyPr/>
          <a:lstStyle/>
          <a:p>
            <a:r>
              <a:rPr lang="nl-NL" dirty="0"/>
              <a:t>Hoe gebruik je de cursusmap?</a:t>
            </a:r>
          </a:p>
          <a:p>
            <a:r>
              <a:rPr lang="nl-NL" dirty="0"/>
              <a:t>Hoe gebruik je de wikiwijspagina? </a:t>
            </a:r>
          </a:p>
          <a:p>
            <a:r>
              <a:rPr lang="nl-NL" dirty="0"/>
              <a:t>Hoe gebruik je het oefenmateriaal? </a:t>
            </a:r>
          </a:p>
          <a:p>
            <a:r>
              <a:rPr lang="nl-NL" dirty="0"/>
              <a:t>Hoe kun je met scenario’s oefenen? </a:t>
            </a:r>
          </a:p>
          <a:p>
            <a:r>
              <a:rPr lang="nl-NL" dirty="0"/>
              <a:t>Dossier</a:t>
            </a:r>
          </a:p>
        </p:txBody>
      </p:sp>
      <p:pic>
        <p:nvPicPr>
          <p:cNvPr id="2050" name="Picture 2" descr="BHV-koffer | EHBO-koffer.nl | Betaling per factuur mogelijk &amp; Snelle  levering">
            <a:extLst>
              <a:ext uri="{FF2B5EF4-FFF2-40B4-BE49-F238E27FC236}">
                <a16:creationId xmlns:a16="http://schemas.microsoft.com/office/drawing/2014/main" id="{59F85ECF-DD68-00B1-1777-EDE520D45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060" y="3610304"/>
            <a:ext cx="3056986" cy="228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453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024ED-6045-311A-FABF-2D3B3275D7DE}"/>
              </a:ext>
            </a:extLst>
          </p:cNvPr>
          <p:cNvSpPr>
            <a:spLocks noGrp="1"/>
          </p:cNvSpPr>
          <p:nvPr>
            <p:ph type="title"/>
          </p:nvPr>
        </p:nvSpPr>
        <p:spPr/>
        <p:txBody>
          <a:bodyPr/>
          <a:lstStyle/>
          <a:p>
            <a:r>
              <a:rPr lang="nl-NL" dirty="0"/>
              <a:t>Opbouw keuzecursus</a:t>
            </a:r>
          </a:p>
        </p:txBody>
      </p:sp>
      <p:sp>
        <p:nvSpPr>
          <p:cNvPr id="3" name="Tijdelijke aanduiding voor inhoud 2">
            <a:extLst>
              <a:ext uri="{FF2B5EF4-FFF2-40B4-BE49-F238E27FC236}">
                <a16:creationId xmlns:a16="http://schemas.microsoft.com/office/drawing/2014/main" id="{07AA62F0-CB16-76D4-B309-E79C3690E4CA}"/>
              </a:ext>
            </a:extLst>
          </p:cNvPr>
          <p:cNvSpPr>
            <a:spLocks noGrp="1"/>
          </p:cNvSpPr>
          <p:nvPr>
            <p:ph idx="1"/>
          </p:nvPr>
        </p:nvSpPr>
        <p:spPr>
          <a:xfrm>
            <a:off x="677334" y="1860605"/>
            <a:ext cx="8596668" cy="4180757"/>
          </a:xfrm>
        </p:spPr>
        <p:txBody>
          <a:bodyPr>
            <a:normAutofit/>
          </a:bodyPr>
          <a:lstStyle/>
          <a:p>
            <a:r>
              <a:rPr lang="nl-NL" dirty="0"/>
              <a:t>Totaal 14 weken</a:t>
            </a:r>
          </a:p>
          <a:p>
            <a:r>
              <a:rPr lang="nl-NL" dirty="0"/>
              <a:t>Week 1 t/m 9 lessen die bestaan uit theorie, opdrachten maken en vaardigheden oefenen </a:t>
            </a:r>
          </a:p>
          <a:p>
            <a:r>
              <a:rPr lang="nl-NL" dirty="0"/>
              <a:t>Week 10 voorbereiding op theoretisch examen</a:t>
            </a:r>
          </a:p>
          <a:p>
            <a:r>
              <a:rPr lang="nl-NL" dirty="0"/>
              <a:t>Week 11 Theoretisch examen (9-12-2022)</a:t>
            </a:r>
          </a:p>
          <a:p>
            <a:r>
              <a:rPr lang="nl-NL" dirty="0"/>
              <a:t>Week 12 Bespreken en uitslag theoretisch examen, voorbereiding praktisch examen, laatste aftekenmoment dossier (16-12-2022)</a:t>
            </a:r>
          </a:p>
          <a:p>
            <a:r>
              <a:rPr lang="nl-NL" dirty="0"/>
              <a:t>Week 13 Praktisch examen (13-01-2022)</a:t>
            </a:r>
          </a:p>
          <a:p>
            <a:r>
              <a:rPr lang="nl-NL" dirty="0"/>
              <a:t>Week 14 Individuele nabespreking praktisch examen, uitslag gehele cursus (20-01-2022)</a:t>
            </a:r>
          </a:p>
          <a:p>
            <a:r>
              <a:rPr lang="nl-NL" dirty="0"/>
              <a:t>Certificaatuitreiking tijdens iedereenkomst (24-01-2022?)</a:t>
            </a:r>
          </a:p>
          <a:p>
            <a:endParaRPr lang="nl-NL" dirty="0"/>
          </a:p>
        </p:txBody>
      </p:sp>
      <p:pic>
        <p:nvPicPr>
          <p:cNvPr id="3074" name="Picture 2" descr="78,387 Agenda Vectoren, Illustraties en Clipart - 123RF">
            <a:extLst>
              <a:ext uri="{FF2B5EF4-FFF2-40B4-BE49-F238E27FC236}">
                <a16:creationId xmlns:a16="http://schemas.microsoft.com/office/drawing/2014/main" id="{1A8D71F0-4DC7-259F-3B43-6385A93FD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3539278"/>
            <a:ext cx="2643850" cy="277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96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D5351B-056D-F466-FFBA-EDCBAA0F70A0}"/>
              </a:ext>
            </a:extLst>
          </p:cNvPr>
          <p:cNvSpPr>
            <a:spLocks noGrp="1"/>
          </p:cNvSpPr>
          <p:nvPr>
            <p:ph type="title"/>
          </p:nvPr>
        </p:nvSpPr>
        <p:spPr/>
        <p:txBody>
          <a:bodyPr/>
          <a:lstStyle/>
          <a:p>
            <a:r>
              <a:rPr lang="nl-NL" dirty="0"/>
              <a:t>Baby- en </a:t>
            </a:r>
            <a:r>
              <a:rPr lang="nl-NL" dirty="0" err="1"/>
              <a:t>kinder</a:t>
            </a:r>
            <a:r>
              <a:rPr lang="nl-NL" dirty="0"/>
              <a:t> EHBO</a:t>
            </a:r>
          </a:p>
        </p:txBody>
      </p:sp>
      <p:sp>
        <p:nvSpPr>
          <p:cNvPr id="3" name="Tijdelijke aanduiding voor inhoud 2">
            <a:extLst>
              <a:ext uri="{FF2B5EF4-FFF2-40B4-BE49-F238E27FC236}">
                <a16:creationId xmlns:a16="http://schemas.microsoft.com/office/drawing/2014/main" id="{C4ED3DF7-3A4A-C0CA-EECE-D1E8AE4CAAA3}"/>
              </a:ext>
            </a:extLst>
          </p:cNvPr>
          <p:cNvSpPr>
            <a:spLocks noGrp="1"/>
          </p:cNvSpPr>
          <p:nvPr>
            <p:ph idx="1"/>
          </p:nvPr>
        </p:nvSpPr>
        <p:spPr/>
        <p:txBody>
          <a:bodyPr/>
          <a:lstStyle/>
          <a:p>
            <a:r>
              <a:rPr lang="nl-NL" dirty="0"/>
              <a:t>Mogelijkheid tot uitbreiding van je EHBO certificaat door het afsluiten van een aantal extra onderdelen (dossier, theoretisch examen)</a:t>
            </a:r>
          </a:p>
          <a:p>
            <a:r>
              <a:rPr lang="nl-NL" dirty="0"/>
              <a:t>Je krijgt hiervoor een extra certificaat </a:t>
            </a:r>
          </a:p>
        </p:txBody>
      </p:sp>
      <p:pic>
        <p:nvPicPr>
          <p:cNvPr id="8194" name="Picture 2" descr="Baby EHBO">
            <a:extLst>
              <a:ext uri="{FF2B5EF4-FFF2-40B4-BE49-F238E27FC236}">
                <a16:creationId xmlns:a16="http://schemas.microsoft.com/office/drawing/2014/main" id="{6E3F0658-6F4F-563F-1124-AFADD1354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245" y="3305714"/>
            <a:ext cx="4874522" cy="324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09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1EA70-1516-334B-F6CD-C7299F836858}"/>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4FFAFE9F-B3FB-DA3C-460A-9542B1A41921}"/>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703882ED-3E1F-9532-AE0D-A3C5F942F6BC}"/>
              </a:ext>
            </a:extLst>
          </p:cNvPr>
          <p:cNvPicPr>
            <a:picLocks noChangeAspect="1"/>
          </p:cNvPicPr>
          <p:nvPr/>
        </p:nvPicPr>
        <p:blipFill>
          <a:blip r:embed="rId2"/>
          <a:stretch>
            <a:fillRect/>
          </a:stretch>
        </p:blipFill>
        <p:spPr>
          <a:xfrm>
            <a:off x="2020128" y="1049572"/>
            <a:ext cx="6026592" cy="4616113"/>
          </a:xfrm>
          <a:prstGeom prst="rect">
            <a:avLst/>
          </a:prstGeom>
        </p:spPr>
      </p:pic>
    </p:spTree>
    <p:extLst>
      <p:ext uri="{BB962C8B-B14F-4D97-AF65-F5344CB8AC3E}">
        <p14:creationId xmlns:p14="http://schemas.microsoft.com/office/powerpoint/2010/main" val="253573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CF12D-5CF5-C8A9-F287-AA04BD150862}"/>
              </a:ext>
            </a:extLst>
          </p:cNvPr>
          <p:cNvSpPr>
            <a:spLocks noGrp="1"/>
          </p:cNvSpPr>
          <p:nvPr>
            <p:ph type="title"/>
          </p:nvPr>
        </p:nvSpPr>
        <p:spPr/>
        <p:txBody>
          <a:bodyPr/>
          <a:lstStyle/>
          <a:p>
            <a:r>
              <a:rPr lang="nl-NL" dirty="0"/>
              <a:t>Theorie leren </a:t>
            </a:r>
          </a:p>
        </p:txBody>
      </p:sp>
      <p:sp>
        <p:nvSpPr>
          <p:cNvPr id="3" name="Tijdelijke aanduiding voor inhoud 2">
            <a:extLst>
              <a:ext uri="{FF2B5EF4-FFF2-40B4-BE49-F238E27FC236}">
                <a16:creationId xmlns:a16="http://schemas.microsoft.com/office/drawing/2014/main" id="{433CF68C-F336-0EF2-7C8D-7C7356CD631C}"/>
              </a:ext>
            </a:extLst>
          </p:cNvPr>
          <p:cNvSpPr>
            <a:spLocks noGrp="1"/>
          </p:cNvSpPr>
          <p:nvPr>
            <p:ph idx="1"/>
          </p:nvPr>
        </p:nvSpPr>
        <p:spPr>
          <a:xfrm>
            <a:off x="677334" y="1421118"/>
            <a:ext cx="8596668" cy="5234124"/>
          </a:xfrm>
        </p:spPr>
        <p:txBody>
          <a:bodyPr/>
          <a:lstStyle/>
          <a:p>
            <a:r>
              <a:rPr lang="nl-NL" dirty="0"/>
              <a:t>Hou vanaf het begin je theorie bij! </a:t>
            </a:r>
          </a:p>
          <a:p>
            <a:r>
              <a:rPr lang="nl-NL" dirty="0"/>
              <a:t>Leerstrategiën </a:t>
            </a:r>
          </a:p>
          <a:p>
            <a:pPr lvl="1"/>
            <a:r>
              <a:rPr lang="nl-NL" dirty="0"/>
              <a:t>Lees de tekst, klap het boek dicht en vertel aan iemand wat het belangrijkste was uit de tekst. Laat de ander vragen stellen. </a:t>
            </a:r>
          </a:p>
          <a:p>
            <a:pPr lvl="1"/>
            <a:r>
              <a:rPr lang="nl-NL" dirty="0"/>
              <a:t>Laat je overhoren. 2 type vragen Laat iemand kennisvragen stellen. Bv 1. wat is een hartinfarct? Of toepassingsvragen stellen. Bv 2. Iemand is van de fiets gevallen op zijn hoofd en is bewusteloos. Wat moet je doen?</a:t>
            </a:r>
          </a:p>
          <a:p>
            <a:pPr lvl="1"/>
            <a:r>
              <a:rPr lang="nl-NL" dirty="0"/>
              <a:t>Maak aantekeningen tijdens de les. Door te luisteren en direct wat te doen met de theorie maakt dat je het beter opslaat in je hersenen. </a:t>
            </a:r>
          </a:p>
          <a:p>
            <a:pPr lvl="1"/>
            <a:r>
              <a:rPr lang="nl-NL" dirty="0"/>
              <a:t>Maak een </a:t>
            </a:r>
            <a:r>
              <a:rPr lang="nl-NL" dirty="0" err="1"/>
              <a:t>mindmap</a:t>
            </a:r>
            <a:r>
              <a:rPr lang="nl-NL" dirty="0"/>
              <a:t>. In een </a:t>
            </a:r>
            <a:r>
              <a:rPr lang="nl-NL" dirty="0" err="1"/>
              <a:t>mindmap</a:t>
            </a:r>
            <a:r>
              <a:rPr lang="nl-NL" dirty="0"/>
              <a:t> kun je verschillende begrippen met elkaar verbinden en ondersteunen met beeld. </a:t>
            </a:r>
          </a:p>
          <a:p>
            <a:pPr lvl="1"/>
            <a:r>
              <a:rPr lang="nl-NL" dirty="0"/>
              <a:t>Maak de opdrachten en kijk deze na, maak de oefentoetsen. </a:t>
            </a:r>
          </a:p>
          <a:p>
            <a:pPr lvl="1"/>
            <a:r>
              <a:rPr lang="nl-NL" dirty="0"/>
              <a:t>Probeer tijdens het oefenen van vaardigheden de link te leggen met de lesstof. </a:t>
            </a:r>
          </a:p>
          <a:p>
            <a:endParaRPr lang="nl-NL" dirty="0"/>
          </a:p>
        </p:txBody>
      </p:sp>
      <p:pic>
        <p:nvPicPr>
          <p:cNvPr id="4100" name="Picture 4" descr="leerstrategieën, leren leren, mindmap maken voorbeeld">
            <a:extLst>
              <a:ext uri="{FF2B5EF4-FFF2-40B4-BE49-F238E27FC236}">
                <a16:creationId xmlns:a16="http://schemas.microsoft.com/office/drawing/2014/main" id="{62C86876-55B7-0B04-3310-32B6468EA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436" y="4323824"/>
            <a:ext cx="3191564" cy="222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15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B2E3D-3718-51CE-DEDE-828E34BA6ECD}"/>
              </a:ext>
            </a:extLst>
          </p:cNvPr>
          <p:cNvSpPr>
            <a:spLocks noGrp="1"/>
          </p:cNvSpPr>
          <p:nvPr>
            <p:ph type="title"/>
          </p:nvPr>
        </p:nvSpPr>
        <p:spPr/>
        <p:txBody>
          <a:bodyPr/>
          <a:lstStyle/>
          <a:p>
            <a:r>
              <a:rPr lang="nl-NL" dirty="0"/>
              <a:t>Vaardigheden en competenties </a:t>
            </a:r>
          </a:p>
        </p:txBody>
      </p:sp>
      <p:sp>
        <p:nvSpPr>
          <p:cNvPr id="3" name="Tijdelijke aanduiding voor inhoud 2">
            <a:extLst>
              <a:ext uri="{FF2B5EF4-FFF2-40B4-BE49-F238E27FC236}">
                <a16:creationId xmlns:a16="http://schemas.microsoft.com/office/drawing/2014/main" id="{0250617E-D49D-9D6B-8490-4F60AEA048B3}"/>
              </a:ext>
            </a:extLst>
          </p:cNvPr>
          <p:cNvSpPr>
            <a:spLocks noGrp="1"/>
          </p:cNvSpPr>
          <p:nvPr>
            <p:ph idx="1"/>
          </p:nvPr>
        </p:nvSpPr>
        <p:spPr/>
        <p:txBody>
          <a:bodyPr/>
          <a:lstStyle/>
          <a:p>
            <a:r>
              <a:rPr lang="nl-NL" dirty="0"/>
              <a:t>Vaardigheid: Het vermogen om een handeling goed en volgens de regels uit te voeren. Bijvoorbeeld je kan een kruisverband aanleggen. </a:t>
            </a:r>
          </a:p>
          <a:p>
            <a:r>
              <a:rPr lang="nl-NL" dirty="0"/>
              <a:t>Competentie: Aan je gedrag kan je zien dat je een combinatie kan maken tussen kennis, vaardigheden, houding en persoonskenmerken om je werk goed uit te voeren. Bijvoorbeeld je kan bij een ongeluk bepalen wie welke hulp nodig heeft en hier een plan voor maken, terwijl je rustig blijft en goed communiceert. </a:t>
            </a:r>
          </a:p>
          <a:p>
            <a:endParaRPr lang="nl-NL" dirty="0"/>
          </a:p>
        </p:txBody>
      </p:sp>
      <p:pic>
        <p:nvPicPr>
          <p:cNvPr id="5122" name="Picture 2" descr="De 50 belangrijkste competenties en vaardigheden (+ voorbeelden)">
            <a:extLst>
              <a:ext uri="{FF2B5EF4-FFF2-40B4-BE49-F238E27FC236}">
                <a16:creationId xmlns:a16="http://schemas.microsoft.com/office/drawing/2014/main" id="{116BB686-B5A2-5D48-22E0-A2C18E6FD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9822" y="4206239"/>
            <a:ext cx="2064786" cy="2332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4460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2236</TotalTime>
  <Words>926</Words>
  <Application>Microsoft Office PowerPoint</Application>
  <PresentationFormat>Breedbeeld</PresentationFormat>
  <Paragraphs>86</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Trebuchet MS</vt:lpstr>
      <vt:lpstr>Wingdings 3</vt:lpstr>
      <vt:lpstr>Facet</vt:lpstr>
      <vt:lpstr>Voorkomen van ongevallen en EHBO</vt:lpstr>
      <vt:lpstr>Wat gaan we doen vandaag?</vt:lpstr>
      <vt:lpstr>Cursusmateriaal</vt:lpstr>
      <vt:lpstr>Cursusmateriaal </vt:lpstr>
      <vt:lpstr>Opbouw keuzecursus</vt:lpstr>
      <vt:lpstr>Baby- en kinder EHBO</vt:lpstr>
      <vt:lpstr>PowerPoint-presentatie</vt:lpstr>
      <vt:lpstr>Theorie leren </vt:lpstr>
      <vt:lpstr>Vaardigheden en competenties </vt:lpstr>
      <vt:lpstr>Vaardigheden leren </vt:lpstr>
      <vt:lpstr>Competenties leren </vt:lpstr>
      <vt:lpstr>PowerPoint-presentatie</vt:lpstr>
      <vt:lpstr>Opdracht competenties</vt:lpstr>
      <vt:lpstr>Opdracht planning</vt:lpstr>
      <vt:lpstr>Groepjes maken </vt:lpstr>
      <vt:lpstr>Bonusvraag </vt:lpstr>
      <vt:lpstr>Wat je moet onthouden</vt:lpstr>
      <vt:lpstr>Vragen en huiswerk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Voorkomen van ongevallen en EHBO</dc:title>
  <dc:creator>Marloes Kemna</dc:creator>
  <cp:lastModifiedBy>Marloes Kemna</cp:lastModifiedBy>
  <cp:revision>8</cp:revision>
  <dcterms:created xsi:type="dcterms:W3CDTF">2022-08-15T10:35:26Z</dcterms:created>
  <dcterms:modified xsi:type="dcterms:W3CDTF">2022-08-17T12:17:18Z</dcterms:modified>
</cp:coreProperties>
</file>